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7" r:id="rId2"/>
    <p:sldId id="258" r:id="rId3"/>
    <p:sldId id="311" r:id="rId4"/>
    <p:sldId id="317" r:id="rId5"/>
    <p:sldId id="313" r:id="rId6"/>
    <p:sldId id="314" r:id="rId7"/>
    <p:sldId id="266" r:id="rId8"/>
    <p:sldId id="309" r:id="rId9"/>
    <p:sldId id="315" r:id="rId10"/>
    <p:sldId id="322" r:id="rId11"/>
    <p:sldId id="318" r:id="rId12"/>
    <p:sldId id="323" r:id="rId13"/>
    <p:sldId id="320" r:id="rId14"/>
    <p:sldId id="321" r:id="rId15"/>
    <p:sldId id="319" r:id="rId16"/>
    <p:sldId id="312" r:id="rId17"/>
    <p:sldId id="310" r:id="rId18"/>
  </p:sldIdLst>
  <p:sldSz cx="18288000" cy="10287000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Google Sans Medium" panose="020B0604020202020204" charset="0"/>
      <p:regular r:id="rId24"/>
      <p:bold r:id="rId25"/>
      <p:italic r:id="rId26"/>
      <p:boldItalic r:id="rId27"/>
    </p:embeddedFont>
    <p:embeddedFont>
      <p:font typeface="Google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55996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25a23cad3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25a23cad3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 am here to tell you about the State of Angular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Angular is a framework designed to support developers as they build scalable Web applications.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Whether it's scaling your product as user-demand increases or scaling your team to meet the growing technical needs, Angular has been there and will continue to be there for you and your teams.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130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2ed81eca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2ed81eca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526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3bb244c3f_2_2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Angular team has been hard at work delivering great features to support developers all over the world building scalable, </a:t>
            </a:r>
            <a:r>
              <a:rPr lang="en-US" dirty="0" err="1">
                <a:solidFill>
                  <a:schemeClr val="dk1"/>
                </a:solidFill>
              </a:rPr>
              <a:t>performant</a:t>
            </a:r>
            <a:r>
              <a:rPr lang="en-US" dirty="0">
                <a:solidFill>
                  <a:schemeClr val="dk1"/>
                </a:solidFill>
              </a:rPr>
              <a:t> applications.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Recently, they’ve completed some major projects that we’ll talk more about, so let's get started..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gf3bb244c3f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405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2ed81eca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2ed81eca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4566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3bb244c3f_2_2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Angular team has been hard at work delivering great features to support developers all over the world building scalable, </a:t>
            </a:r>
            <a:r>
              <a:rPr lang="en-US" dirty="0" err="1">
                <a:solidFill>
                  <a:schemeClr val="dk1"/>
                </a:solidFill>
              </a:rPr>
              <a:t>performant</a:t>
            </a:r>
            <a:r>
              <a:rPr lang="en-US" dirty="0">
                <a:solidFill>
                  <a:schemeClr val="dk1"/>
                </a:solidFill>
              </a:rPr>
              <a:t> applications.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Recently, they’ve completed some major projects that we’ll talk more about, so let's get started..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gf3bb244c3f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991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3bb244c3f_2_2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Angular team has been hard at work delivering great features to support developers all over the world building scalable, </a:t>
            </a:r>
            <a:r>
              <a:rPr lang="en-US" dirty="0" err="1">
                <a:solidFill>
                  <a:schemeClr val="dk1"/>
                </a:solidFill>
              </a:rPr>
              <a:t>performant</a:t>
            </a:r>
            <a:r>
              <a:rPr lang="en-US" dirty="0">
                <a:solidFill>
                  <a:schemeClr val="dk1"/>
                </a:solidFill>
              </a:rPr>
              <a:t> applications.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Recently, they’ve completed some major projects that we’ll talk more about, so let's get started..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gf3bb244c3f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18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3bb244c3f_2_2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Angular team has been hard at work delivering great features to support developers all over the world building scalable, </a:t>
            </a:r>
            <a:r>
              <a:rPr lang="en-US" dirty="0" err="1">
                <a:solidFill>
                  <a:schemeClr val="dk1"/>
                </a:solidFill>
              </a:rPr>
              <a:t>performant</a:t>
            </a:r>
            <a:r>
              <a:rPr lang="en-US" dirty="0">
                <a:solidFill>
                  <a:schemeClr val="dk1"/>
                </a:solidFill>
              </a:rPr>
              <a:t> applications.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Recently, they’ve completed some major projects that we’ll talk more about, so let's get started..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gf3bb244c3f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439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2ed81eca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2ed81eca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0709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2ed81eca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2ed81eca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2305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3bb244c3f_2_2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Angular team has been hard at work delivering great features to support developers all over the world building scalable, </a:t>
            </a:r>
            <a:r>
              <a:rPr lang="en-US" dirty="0" err="1">
                <a:solidFill>
                  <a:schemeClr val="dk1"/>
                </a:solidFill>
              </a:rPr>
              <a:t>performant</a:t>
            </a:r>
            <a:r>
              <a:rPr lang="en-US" dirty="0">
                <a:solidFill>
                  <a:schemeClr val="dk1"/>
                </a:solidFill>
              </a:rPr>
              <a:t> applications.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Recently, they’ve completed some major projects that we’ll talk more about, so let's get started..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gf3bb244c3f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619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2ed81eca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2ed81eca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1306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3bb244c3f_2_10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Speaking of which, let's talk about where Angular is going next.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 order to serve the most developers, the team have to create a simpler, more frictionless Angular for existing developers and those new to the framework.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f3bb244c3f_2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264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25a23cad3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25a23cad3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 am here to tell you about the State of Angular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Angular is a framework designed to support developers as they build scalable Web applications.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Whether it's scaling your product as user-demand increases or scaling your team to meet the growing technical needs, Angular has been there and will continue to be there for you and your teams.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1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2ed81eca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2ed81eca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65796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3bb244c3f_2_10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Speaking of which, let's talk about where Angular is going next.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 order to serve the most developers, the team have to create a simpler, more frictionless Angular for existing developers and those new to the framework.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f3bb244c3f_2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41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2ed81eca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2ed81eca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965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25a23cad3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25a23cad3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 am here to tell you about the State of Angular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Angular is a framework designed to support developers as they build scalable Web applications.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Whether it's scaling your product as user-demand increases or scaling your team to meet the growing technical needs, Angular has been there and will continue to be there for you and your teams.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101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-BlueText">
  <p:cSld name="intro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15319950" y="948075"/>
            <a:ext cx="1200150" cy="3852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620600" y="2468944"/>
            <a:ext cx="13645500" cy="1807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20600" y="4048069"/>
            <a:ext cx="14720700" cy="9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1620600" y="5160619"/>
            <a:ext cx="12232500" cy="5846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●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○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■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●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○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■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●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○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■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57" y="9005568"/>
            <a:ext cx="1424945" cy="53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Title Slide">
  <p:cSld name="Photo blank">
    <p:bg>
      <p:bgPr>
        <a:solidFill>
          <a:srgbClr val="5BB974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1616813" y="5901244"/>
            <a:ext cx="97332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616813" y="7355419"/>
            <a:ext cx="8827500" cy="11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48488" y="4997006"/>
            <a:ext cx="42862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500" y="742483"/>
            <a:ext cx="2033909" cy="45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Yellow Title Slide">
  <p:cSld name="Photo blank_1">
    <p:bg>
      <p:bgPr>
        <a:solidFill>
          <a:srgbClr val="F9AB00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616813" y="5901244"/>
            <a:ext cx="97332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ubTitle" idx="1"/>
          </p:nvPr>
        </p:nvSpPr>
        <p:spPr>
          <a:xfrm>
            <a:off x="1616813" y="7355419"/>
            <a:ext cx="8827500" cy="11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4363" y="4997006"/>
            <a:ext cx="42862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500" y="742483"/>
            <a:ext cx="2033909" cy="45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 Slide">
  <p:cSld name="Photo blank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616813" y="5901244"/>
            <a:ext cx="97332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16813" y="7355419"/>
            <a:ext cx="8827500" cy="11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4363" y="4997006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 w/ Blue">
  <p:cSld name="CUSTOM_1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620600" y="2468944"/>
            <a:ext cx="13645500" cy="1807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620600" y="4048069"/>
            <a:ext cx="14720700" cy="9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1620600" y="5160619"/>
            <a:ext cx="12232500" cy="3569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●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○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■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●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○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■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●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○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■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4057" y="9005568"/>
            <a:ext cx="1424945" cy="53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 w/ Red">
  <p:cSld name="CUSTOM_1_1_1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1620600" y="2468944"/>
            <a:ext cx="13759800" cy="1807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1620600" y="4048069"/>
            <a:ext cx="14835000" cy="9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1620600" y="5160619"/>
            <a:ext cx="12346800" cy="3795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●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○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■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●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○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■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●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○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Font typeface="Google Sans"/>
              <a:buChar char="■"/>
              <a:defRPr sz="3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4057" y="9005568"/>
            <a:ext cx="1424945" cy="53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lide w/ White">
  <p:cSld name="CUSTOM_1_1_1_1">
    <p:bg>
      <p:bgPr>
        <a:solidFill>
          <a:srgbClr val="4688F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620600" y="2468944"/>
            <a:ext cx="13759800" cy="1807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1620600" y="4048069"/>
            <a:ext cx="14835000" cy="9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1620600" y="5160619"/>
            <a:ext cx="12346800" cy="3795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○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■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○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■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○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■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4057" y="9005568"/>
            <a:ext cx="1424945" cy="53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Slide w/ White">
  <p:cSld name="CUSTOM_1_1_1_1_1">
    <p:bg>
      <p:bgPr>
        <a:solidFill>
          <a:srgbClr val="FBBC04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620600" y="2468944"/>
            <a:ext cx="13759800" cy="1807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1620600" y="4048069"/>
            <a:ext cx="14835000" cy="99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1620600" y="5160619"/>
            <a:ext cx="12346800" cy="3795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○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■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○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■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○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191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■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4057" y="9005568"/>
            <a:ext cx="1424945" cy="53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wer Third Photo">
  <p:cSld name="Photo with text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descr="IMG_6231.jpg"/>
          <p:cNvPicPr preferRelativeResize="0"/>
          <p:nvPr/>
        </p:nvPicPr>
        <p:blipFill rotWithShape="1">
          <a:blip r:embed="rId2">
            <a:alphaModFix/>
          </a:blip>
          <a:srcRect t="21509" b="21509"/>
          <a:stretch/>
        </p:blipFill>
        <p:spPr>
          <a:xfrm>
            <a:off x="0" y="0"/>
            <a:ext cx="18288000" cy="69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974413" y="7576238"/>
            <a:ext cx="10565400" cy="2424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>
                <a:solidFill>
                  <a:srgbClr val="4285F4"/>
                </a:solidFill>
              </a:defRPr>
            </a:lvl1pPr>
            <a:lvl2pPr marL="914400" lvl="1" indent="-41910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>
                <a:solidFill>
                  <a:srgbClr val="4285F4"/>
                </a:solidFill>
              </a:defRPr>
            </a:lvl2pPr>
            <a:lvl3pPr marL="1371600" lvl="2" indent="-41910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>
                <a:solidFill>
                  <a:srgbClr val="4285F4"/>
                </a:solidFill>
              </a:defRPr>
            </a:lvl3pPr>
            <a:lvl4pPr marL="1828800" lvl="3" indent="-41910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>
                <a:solidFill>
                  <a:srgbClr val="4285F4"/>
                </a:solidFill>
              </a:defRPr>
            </a:lvl4pPr>
            <a:lvl5pPr marL="2286000" lvl="4" indent="-41910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>
                <a:solidFill>
                  <a:srgbClr val="4285F4"/>
                </a:solidFill>
              </a:defRPr>
            </a:lvl5pPr>
            <a:lvl6pPr marL="2743200" lvl="5" indent="-41910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>
                <a:solidFill>
                  <a:srgbClr val="4285F4"/>
                </a:solidFill>
              </a:defRPr>
            </a:lvl6pPr>
            <a:lvl7pPr marL="3200400" lvl="6" indent="-41910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>
                <a:solidFill>
                  <a:srgbClr val="4285F4"/>
                </a:solidFill>
              </a:defRPr>
            </a:lvl7pPr>
            <a:lvl8pPr marL="3657600" lvl="7" indent="-41910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>
                <a:solidFill>
                  <a:srgbClr val="4285F4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57" y="9005568"/>
            <a:ext cx="1424945" cy="53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hoto Right">
  <p:cSld name="Photo with text_1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 descr="android.jpg"/>
          <p:cNvPicPr preferRelativeResize="0"/>
          <p:nvPr/>
        </p:nvPicPr>
        <p:blipFill rotWithShape="1">
          <a:blip r:embed="rId2">
            <a:alphaModFix/>
          </a:blip>
          <a:srcRect t="12837" b="12829"/>
          <a:stretch/>
        </p:blipFill>
        <p:spPr>
          <a:xfrm>
            <a:off x="9047751" y="0"/>
            <a:ext cx="923544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1616025" y="2758388"/>
            <a:ext cx="5264100" cy="1130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2"/>
          </p:nvPr>
        </p:nvSpPr>
        <p:spPr>
          <a:xfrm>
            <a:off x="1616025" y="4274663"/>
            <a:ext cx="5838600" cy="5247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hoto Left">
  <p:cSld name="Photo with text_1_1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 descr="android.jpg"/>
          <p:cNvPicPr preferRelativeResize="0"/>
          <p:nvPr/>
        </p:nvPicPr>
        <p:blipFill rotWithShape="1">
          <a:blip r:embed="rId2">
            <a:alphaModFix/>
          </a:blip>
          <a:srcRect t="12837" b="12829"/>
          <a:stretch/>
        </p:blipFill>
        <p:spPr>
          <a:xfrm>
            <a:off x="-6" y="0"/>
            <a:ext cx="923544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10682681" y="2589169"/>
            <a:ext cx="5637300" cy="1130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2"/>
          </p:nvPr>
        </p:nvSpPr>
        <p:spPr>
          <a:xfrm>
            <a:off x="10682681" y="3876019"/>
            <a:ext cx="6016200" cy="5638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 Side 1">
  <p:cSld name="Segway S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616813" y="5901244"/>
            <a:ext cx="97332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616813" y="7355419"/>
            <a:ext cx="8827500" cy="11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6500" y="626306"/>
            <a:ext cx="1200150" cy="86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Photo">
  <p:cSld name="Full Blank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 descr="GoogleIO2016-kygo-838.jpg"/>
          <p:cNvPicPr preferRelativeResize="0"/>
          <p:nvPr/>
        </p:nvPicPr>
        <p:blipFill rotWithShape="1">
          <a:blip r:embed="rId2">
            <a:alphaModFix/>
          </a:blip>
          <a:srcRect t="7855" b="7855"/>
          <a:stretch/>
        </p:blipFill>
        <p:spPr>
          <a:xfrm>
            <a:off x="0" y="12544"/>
            <a:ext cx="18288000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">
  <p:cSld name="Chart Slide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22"/>
          <p:cNvCxnSpPr/>
          <p:nvPr/>
        </p:nvCxnSpPr>
        <p:spPr>
          <a:xfrm>
            <a:off x="1616025" y="8834273"/>
            <a:ext cx="15065700" cy="0"/>
          </a:xfrm>
          <a:prstGeom prst="straightConnector1">
            <a:avLst/>
          </a:prstGeom>
          <a:noFill/>
          <a:ln w="12700" cap="flat" cmpd="sng">
            <a:solidFill>
              <a:srgbClr val="90A4AE">
                <a:alpha val="6391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4" name="Google Shape;94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4057" y="9005568"/>
            <a:ext cx="1424945" cy="53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ng Quote">
  <p:cSld name="(Avoid) Title, Subtitle, Bullets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/>
          <p:nvPr/>
        </p:nvSpPr>
        <p:spPr>
          <a:xfrm>
            <a:off x="3607654" y="6614025"/>
            <a:ext cx="3355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2239547" y="6781425"/>
            <a:ext cx="5076600" cy="802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300"/>
              <a:buFont typeface="Roboto"/>
              <a:buChar char="●"/>
              <a:defRPr sz="23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7465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300"/>
              <a:buFont typeface="Roboto"/>
              <a:buChar char="○"/>
              <a:defRPr sz="23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7465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300"/>
              <a:buFont typeface="Roboto"/>
              <a:buChar char="■"/>
              <a:defRPr sz="23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7465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300"/>
              <a:buFont typeface="Roboto"/>
              <a:buChar char="●"/>
              <a:defRPr sz="23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7465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300"/>
              <a:buFont typeface="Roboto"/>
              <a:buChar char="○"/>
              <a:defRPr sz="23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7465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300"/>
              <a:buFont typeface="Roboto"/>
              <a:buChar char="■"/>
              <a:defRPr sz="23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7465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300"/>
              <a:buFont typeface="Roboto"/>
              <a:buChar char="●"/>
              <a:defRPr sz="23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7465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300"/>
              <a:buFont typeface="Roboto"/>
              <a:buChar char="○"/>
              <a:defRPr sz="23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7465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300"/>
              <a:buFont typeface="Roboto"/>
              <a:buChar char="■"/>
              <a:defRPr sz="23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2239556" y="3119006"/>
            <a:ext cx="12325200" cy="2813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100" name="Google Shape;10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4057" y="9005568"/>
            <a:ext cx="1424945" cy="53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_2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1606500" y="3534431"/>
            <a:ext cx="9411300" cy="2839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103" name="Google Shape;10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06500" y="626306"/>
            <a:ext cx="1200150" cy="86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/>
          <p:nvPr/>
        </p:nvSpPr>
        <p:spPr>
          <a:xfrm rot="10800000">
            <a:off x="1859550" y="7170568"/>
            <a:ext cx="947100" cy="964500"/>
          </a:xfrm>
          <a:prstGeom prst="rtTriangle">
            <a:avLst/>
          </a:prstGeom>
          <a:solidFill>
            <a:srgbClr val="FAD2C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3262413" y="7201195"/>
            <a:ext cx="31164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3">
            <a:alphaModFix/>
          </a:blip>
          <a:srcRect l="14809" r="20323"/>
          <a:stretch/>
        </p:blipFill>
        <p:spPr>
          <a:xfrm>
            <a:off x="1733063" y="7328634"/>
            <a:ext cx="947100" cy="9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>
            <a:spLocks noGrp="1"/>
          </p:cNvSpPr>
          <p:nvPr>
            <p:ph type="body" idx="2"/>
          </p:nvPr>
        </p:nvSpPr>
        <p:spPr>
          <a:xfrm>
            <a:off x="3262406" y="7688771"/>
            <a:ext cx="4532700" cy="631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3"/>
          </p:nvPr>
        </p:nvSpPr>
        <p:spPr>
          <a:xfrm>
            <a:off x="12018244" y="4987372"/>
            <a:ext cx="4901700" cy="1386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ubTitle" idx="4"/>
          </p:nvPr>
        </p:nvSpPr>
        <p:spPr>
          <a:xfrm>
            <a:off x="12018244" y="4296289"/>
            <a:ext cx="49017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- 2 up">
  <p:cSld name="thank you_2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/>
          <p:nvPr/>
        </p:nvSpPr>
        <p:spPr>
          <a:xfrm rot="10800000">
            <a:off x="1859550" y="7170568"/>
            <a:ext cx="947100" cy="964500"/>
          </a:xfrm>
          <a:prstGeom prst="rtTriangle">
            <a:avLst/>
          </a:prstGeom>
          <a:solidFill>
            <a:srgbClr val="FAD2C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1"/>
          </p:nvPr>
        </p:nvSpPr>
        <p:spPr>
          <a:xfrm>
            <a:off x="3262413" y="7201195"/>
            <a:ext cx="31164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1733063" y="7328634"/>
            <a:ext cx="947100" cy="9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>
            <a:spLocks noGrp="1"/>
          </p:cNvSpPr>
          <p:nvPr>
            <p:ph type="body" idx="2"/>
          </p:nvPr>
        </p:nvSpPr>
        <p:spPr>
          <a:xfrm>
            <a:off x="3262406" y="7688771"/>
            <a:ext cx="4532700" cy="631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6500" y="626306"/>
            <a:ext cx="1200150" cy="86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>
            <a:spLocks noGrp="1"/>
          </p:cNvSpPr>
          <p:nvPr>
            <p:ph type="body" idx="3"/>
          </p:nvPr>
        </p:nvSpPr>
        <p:spPr>
          <a:xfrm>
            <a:off x="9906700" y="7201195"/>
            <a:ext cx="31164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4"/>
          </p:nvPr>
        </p:nvSpPr>
        <p:spPr>
          <a:xfrm>
            <a:off x="9906694" y="7688771"/>
            <a:ext cx="4532700" cy="631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/>
          <p:nvPr/>
        </p:nvSpPr>
        <p:spPr>
          <a:xfrm>
            <a:off x="8547431" y="7167456"/>
            <a:ext cx="947100" cy="970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19" name="Google Shape;119;p26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8377350" y="7336409"/>
            <a:ext cx="947100" cy="9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>
            <a:spLocks noGrp="1"/>
          </p:cNvSpPr>
          <p:nvPr>
            <p:ph type="title"/>
          </p:nvPr>
        </p:nvSpPr>
        <p:spPr>
          <a:xfrm>
            <a:off x="1606500" y="3534431"/>
            <a:ext cx="9411300" cy="2839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5"/>
          </p:nvPr>
        </p:nvSpPr>
        <p:spPr>
          <a:xfrm>
            <a:off x="12018244" y="4987372"/>
            <a:ext cx="4901700" cy="1386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6"/>
          </p:nvPr>
        </p:nvSpPr>
        <p:spPr>
          <a:xfrm>
            <a:off x="12018244" y="4296289"/>
            <a:ext cx="49017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- 3 up ">
  <p:cSld name="thank you_2_1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/>
        </p:nvSpPr>
        <p:spPr>
          <a:xfrm rot="10800000">
            <a:off x="1859550" y="6554953"/>
            <a:ext cx="947100" cy="964500"/>
          </a:xfrm>
          <a:prstGeom prst="rtTriangle">
            <a:avLst/>
          </a:prstGeom>
          <a:solidFill>
            <a:srgbClr val="FAD2C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7"/>
          <p:cNvSpPr/>
          <p:nvPr/>
        </p:nvSpPr>
        <p:spPr>
          <a:xfrm>
            <a:off x="1903144" y="8328825"/>
            <a:ext cx="947100" cy="970800"/>
          </a:xfrm>
          <a:prstGeom prst="rect">
            <a:avLst/>
          </a:prstGeom>
          <a:solidFill>
            <a:srgbClr val="5BB97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>
            <a:off x="3262413" y="6585580"/>
            <a:ext cx="31164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1733063" y="6713019"/>
            <a:ext cx="947100" cy="9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>
            <a:spLocks noGrp="1"/>
          </p:cNvSpPr>
          <p:nvPr>
            <p:ph type="body" idx="2"/>
          </p:nvPr>
        </p:nvSpPr>
        <p:spPr>
          <a:xfrm>
            <a:off x="3262406" y="7073156"/>
            <a:ext cx="4532700" cy="631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6500" y="626306"/>
            <a:ext cx="1200150" cy="86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 txBox="1">
            <a:spLocks noGrp="1"/>
          </p:cNvSpPr>
          <p:nvPr>
            <p:ph type="body" idx="3"/>
          </p:nvPr>
        </p:nvSpPr>
        <p:spPr>
          <a:xfrm>
            <a:off x="3262413" y="8406430"/>
            <a:ext cx="31164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31" name="Google Shape;131;p27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1733063" y="8515823"/>
            <a:ext cx="947100" cy="9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>
            <a:spLocks noGrp="1"/>
          </p:cNvSpPr>
          <p:nvPr>
            <p:ph type="body" idx="4"/>
          </p:nvPr>
        </p:nvSpPr>
        <p:spPr>
          <a:xfrm>
            <a:off x="3262406" y="8894006"/>
            <a:ext cx="4532700" cy="631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body" idx="5"/>
          </p:nvPr>
        </p:nvSpPr>
        <p:spPr>
          <a:xfrm>
            <a:off x="9906700" y="6585580"/>
            <a:ext cx="31164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body" idx="6"/>
          </p:nvPr>
        </p:nvSpPr>
        <p:spPr>
          <a:xfrm>
            <a:off x="9906694" y="7073156"/>
            <a:ext cx="4532700" cy="631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7"/>
          <p:cNvSpPr/>
          <p:nvPr/>
        </p:nvSpPr>
        <p:spPr>
          <a:xfrm>
            <a:off x="8547431" y="6551841"/>
            <a:ext cx="947100" cy="970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36" name="Google Shape;136;p27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8377350" y="6720794"/>
            <a:ext cx="947100" cy="9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1606500" y="3534431"/>
            <a:ext cx="9411300" cy="2839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7"/>
          </p:nvPr>
        </p:nvSpPr>
        <p:spPr>
          <a:xfrm>
            <a:off x="12018244" y="4987372"/>
            <a:ext cx="4901700" cy="1386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8"/>
          </p:nvPr>
        </p:nvSpPr>
        <p:spPr>
          <a:xfrm>
            <a:off x="12018244" y="4296289"/>
            <a:ext cx="49017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- 4 up ">
  <p:cSld name="thank you_2_1_1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/>
          <p:nvPr/>
        </p:nvSpPr>
        <p:spPr>
          <a:xfrm rot="10800000">
            <a:off x="1859550" y="6554953"/>
            <a:ext cx="947100" cy="964500"/>
          </a:xfrm>
          <a:prstGeom prst="rtTriangle">
            <a:avLst/>
          </a:prstGeom>
          <a:solidFill>
            <a:srgbClr val="FAD2C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8"/>
          <p:cNvSpPr/>
          <p:nvPr/>
        </p:nvSpPr>
        <p:spPr>
          <a:xfrm rot="10800000">
            <a:off x="8547356" y="8349356"/>
            <a:ext cx="947100" cy="964500"/>
          </a:xfrm>
          <a:prstGeom prst="rtTriangle">
            <a:avLst/>
          </a:prstGeom>
          <a:solidFill>
            <a:srgbClr val="AECBF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8"/>
          <p:cNvSpPr/>
          <p:nvPr/>
        </p:nvSpPr>
        <p:spPr>
          <a:xfrm>
            <a:off x="1903144" y="8328825"/>
            <a:ext cx="947100" cy="970800"/>
          </a:xfrm>
          <a:prstGeom prst="rect">
            <a:avLst/>
          </a:prstGeom>
          <a:solidFill>
            <a:srgbClr val="5BB97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3262413" y="6585580"/>
            <a:ext cx="31164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1733063" y="6713019"/>
            <a:ext cx="947100" cy="9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>
            <a:spLocks noGrp="1"/>
          </p:cNvSpPr>
          <p:nvPr>
            <p:ph type="body" idx="2"/>
          </p:nvPr>
        </p:nvSpPr>
        <p:spPr>
          <a:xfrm>
            <a:off x="3262406" y="7073156"/>
            <a:ext cx="4532700" cy="631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6500" y="626306"/>
            <a:ext cx="1200150" cy="86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body" idx="3"/>
          </p:nvPr>
        </p:nvSpPr>
        <p:spPr>
          <a:xfrm>
            <a:off x="3262413" y="8406430"/>
            <a:ext cx="31164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1733063" y="8515823"/>
            <a:ext cx="947100" cy="9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>
            <a:spLocks noGrp="1"/>
          </p:cNvSpPr>
          <p:nvPr>
            <p:ph type="body" idx="4"/>
          </p:nvPr>
        </p:nvSpPr>
        <p:spPr>
          <a:xfrm>
            <a:off x="3262406" y="8894006"/>
            <a:ext cx="4532700" cy="631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5"/>
          </p:nvPr>
        </p:nvSpPr>
        <p:spPr>
          <a:xfrm>
            <a:off x="9906700" y="6585580"/>
            <a:ext cx="31164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6"/>
          </p:nvPr>
        </p:nvSpPr>
        <p:spPr>
          <a:xfrm>
            <a:off x="9906694" y="7073156"/>
            <a:ext cx="4532700" cy="631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7"/>
          </p:nvPr>
        </p:nvSpPr>
        <p:spPr>
          <a:xfrm>
            <a:off x="9906700" y="8406430"/>
            <a:ext cx="31164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8"/>
          </p:nvPr>
        </p:nvSpPr>
        <p:spPr>
          <a:xfrm>
            <a:off x="9906694" y="8894006"/>
            <a:ext cx="4532700" cy="6315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8377350" y="8530418"/>
            <a:ext cx="947100" cy="9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28"/>
          <p:cNvSpPr/>
          <p:nvPr/>
        </p:nvSpPr>
        <p:spPr>
          <a:xfrm>
            <a:off x="8547431" y="6551841"/>
            <a:ext cx="947100" cy="970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8377350" y="6720794"/>
            <a:ext cx="947100" cy="97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1606500" y="3534431"/>
            <a:ext cx="9411300" cy="2839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9"/>
          </p:nvPr>
        </p:nvSpPr>
        <p:spPr>
          <a:xfrm>
            <a:off x="12018244" y="4987372"/>
            <a:ext cx="4901700" cy="1386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1pPr>
            <a:lvl2pPr marL="914400" lvl="1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2pPr>
            <a:lvl3pPr marL="1371600" lvl="2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3pPr>
            <a:lvl4pPr marL="1828800" lvl="3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4pPr>
            <a:lvl5pPr marL="2286000" lvl="4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5pPr>
            <a:lvl6pPr marL="2743200" lvl="5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6pPr>
            <a:lvl7pPr marL="3200400" lvl="6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●"/>
              <a:defRPr sz="2300">
                <a:solidFill>
                  <a:srgbClr val="4285F4"/>
                </a:solidFill>
              </a:defRPr>
            </a:lvl7pPr>
            <a:lvl8pPr marL="3657600" lvl="7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○"/>
              <a:defRPr sz="2300">
                <a:solidFill>
                  <a:srgbClr val="4285F4"/>
                </a:solidFill>
              </a:defRPr>
            </a:lvl8pPr>
            <a:lvl9pPr marL="4114800" lvl="8" indent="-3746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300"/>
              <a:buChar char="■"/>
              <a:defRPr sz="23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3"/>
          </p:nvPr>
        </p:nvSpPr>
        <p:spPr>
          <a:xfrm>
            <a:off x="12018244" y="4296289"/>
            <a:ext cx="4901700" cy="5448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- Title &amp; Body">
  <p:cSld name="CUSTOM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1628643" y="2463113"/>
            <a:ext cx="12556200" cy="16740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1598663" y="4291125"/>
            <a:ext cx="12402900" cy="4331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3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4057" y="9005568"/>
            <a:ext cx="1424945" cy="53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lank">
  <p:cSld name="Presentation Title"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NAL INSTRUCTIONS" type="tx">
  <p:cSld name="TITLE_AND_BODY">
    <p:bg>
      <p:bgPr>
        <a:solidFill>
          <a:srgbClr val="B71C1C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 Side 2">
  <p:cSld name="Segway Sid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15319950" y="948075"/>
            <a:ext cx="1200150" cy="385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616813" y="5901244"/>
            <a:ext cx="97332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1616813" y="7355419"/>
            <a:ext cx="8827500" cy="11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6500" y="626306"/>
            <a:ext cx="1200150" cy="86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Red Footer">
  <p:cSld name="Blank Red Footer"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xfrm>
            <a:off x="334199" y="1044749"/>
            <a:ext cx="132282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1270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5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7000" marR="0" lvl="1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7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27000" marR="0" lvl="2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7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27000" marR="0" lvl="3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7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27000" marR="0" lvl="4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7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127000" marR="0" lvl="5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7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127000" marR="0" lvl="6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7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127000" marR="0" lvl="7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7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127000" marR="0" lvl="8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7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2" name="Google Shape;172;p33"/>
          <p:cNvSpPr/>
          <p:nvPr/>
        </p:nvSpPr>
        <p:spPr>
          <a:xfrm>
            <a:off x="15869401" y="437549"/>
            <a:ext cx="24186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-US" sz="12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000"/>
          </a:p>
        </p:txBody>
      </p:sp>
      <p:sp>
        <p:nvSpPr>
          <p:cNvPr id="173" name="Google Shape;173;p33"/>
          <p:cNvSpPr txBox="1">
            <a:spLocks noGrp="1"/>
          </p:cNvSpPr>
          <p:nvPr>
            <p:ph type="sldNum" idx="12"/>
          </p:nvPr>
        </p:nvSpPr>
        <p:spPr>
          <a:xfrm>
            <a:off x="8839199" y="9208088"/>
            <a:ext cx="42672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400"/>
              <a:buChar char="●"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Char char="○"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Char char="■"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Char char="●"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Char char="○"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Char char="■"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Char char="●"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Char char="○"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Char char="■"/>
              <a:defRPr sz="10400"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 Side 3">
  <p:cSld name="Segway Sid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15319950" y="948075"/>
            <a:ext cx="1200150" cy="38523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616813" y="5901244"/>
            <a:ext cx="97332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616813" y="7355419"/>
            <a:ext cx="8827500" cy="11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6500" y="626306"/>
            <a:ext cx="1200150" cy="86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1">
  <p:cSld name="CUSTOM_2"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2">
  <p:cSld name="CUSTOM_2_2"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3">
  <p:cSld name="CUSTOM_2_2_1"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Title Slide">
  <p:cSld name="Sample Light Slide">
    <p:bg>
      <p:bgPr>
        <a:solidFill>
          <a:srgbClr val="1A73E8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4363" y="4956150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616813" y="5901244"/>
            <a:ext cx="97332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1616813" y="7355419"/>
            <a:ext cx="8827500" cy="11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500" y="742483"/>
            <a:ext cx="2033909" cy="45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d Title Slide">
  <p:cSld name="Sample Light Slide_1">
    <p:bg>
      <p:bgPr>
        <a:solidFill>
          <a:srgbClr val="EE675C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1616813" y="5901244"/>
            <a:ext cx="97332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1616813" y="7355419"/>
            <a:ext cx="8827500" cy="11592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48488" y="4997006"/>
            <a:ext cx="428625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500" y="742483"/>
            <a:ext cx="2033909" cy="45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63450" y="2468944"/>
            <a:ext cx="13645500" cy="18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9511" y="5679955"/>
            <a:ext cx="12175800" cy="4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4191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191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191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191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191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191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191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191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191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9" r:id="rId30"/>
    <p:sldLayoutId id="2147483682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/>
        </p:nvSpPr>
        <p:spPr>
          <a:xfrm>
            <a:off x="1185056" y="3269569"/>
            <a:ext cx="12202500" cy="14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 smtClean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Intro To </a:t>
            </a:r>
            <a:r>
              <a:rPr lang="en-US" sz="12000" dirty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Angular</a:t>
            </a:r>
            <a:endParaRPr sz="1200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50" y="587454"/>
            <a:ext cx="3615549" cy="1260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0"/>
          <p:cNvSpPr txBox="1"/>
          <p:nvPr/>
        </p:nvSpPr>
        <p:spPr>
          <a:xfrm>
            <a:off x="1185056" y="2755584"/>
            <a:ext cx="88017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264;p50"/>
          <p:cNvSpPr txBox="1">
            <a:spLocks/>
          </p:cNvSpPr>
          <p:nvPr/>
        </p:nvSpPr>
        <p:spPr>
          <a:xfrm>
            <a:off x="1117600" y="4274784"/>
            <a:ext cx="17170400" cy="21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Google Sans"/>
              <a:buNone/>
            </a:pPr>
            <a:r>
              <a:rPr lang="en-US" sz="6000" dirty="0" err="1" smtClean="0">
                <a:solidFill>
                  <a:srgbClr val="202124"/>
                </a:solidFill>
              </a:rPr>
              <a:t>NgIf</a:t>
            </a:r>
            <a:r>
              <a:rPr lang="en-US" sz="6000" dirty="0" smtClean="0">
                <a:solidFill>
                  <a:srgbClr val="202124"/>
                </a:solidFill>
              </a:rPr>
              <a:t>                           </a:t>
            </a:r>
            <a:r>
              <a:rPr lang="en-US" sz="6000" dirty="0" err="1" smtClean="0">
                <a:solidFill>
                  <a:srgbClr val="202124"/>
                </a:solidFill>
              </a:rPr>
              <a:t>N</a:t>
            </a:r>
            <a:r>
              <a:rPr lang="en-US" sz="6000" dirty="0" err="1" smtClean="0">
                <a:solidFill>
                  <a:srgbClr val="202124"/>
                </a:solidFill>
              </a:rPr>
              <a:t>gSwitch</a:t>
            </a:r>
            <a:r>
              <a:rPr lang="en-US" sz="6000" dirty="0" smtClean="0">
                <a:solidFill>
                  <a:srgbClr val="202124"/>
                </a:solidFill>
              </a:rPr>
              <a:t>                 </a:t>
            </a:r>
            <a:r>
              <a:rPr lang="en-US" sz="6000" dirty="0" err="1" smtClean="0">
                <a:solidFill>
                  <a:srgbClr val="202124"/>
                </a:solidFill>
              </a:rPr>
              <a:t>N</a:t>
            </a:r>
            <a:r>
              <a:rPr lang="en-US" sz="6000" dirty="0" err="1" smtClean="0">
                <a:solidFill>
                  <a:srgbClr val="202124"/>
                </a:solidFill>
              </a:rPr>
              <a:t>gFor</a:t>
            </a:r>
            <a:endParaRPr lang="en-US" sz="4000" dirty="0">
              <a:solidFill>
                <a:srgbClr val="202124"/>
              </a:solidFill>
            </a:endParaRPr>
          </a:p>
        </p:txBody>
      </p:sp>
      <p:pic>
        <p:nvPicPr>
          <p:cNvPr id="5" name="Google Shape;65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50" y="587454"/>
            <a:ext cx="3615549" cy="1260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6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E4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>
            <a:spLocks noGrp="1"/>
          </p:cNvSpPr>
          <p:nvPr>
            <p:ph type="title" idx="4294967295"/>
          </p:nvPr>
        </p:nvSpPr>
        <p:spPr>
          <a:xfrm>
            <a:off x="1616825" y="6539275"/>
            <a:ext cx="134331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Angular </a:t>
            </a:r>
            <a:r>
              <a:rPr lang="en-US" dirty="0" smtClean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attribute directive</a:t>
            </a:r>
            <a:r>
              <a:rPr lang="en-US" dirty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  <a:endParaRPr lang="en-US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403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0"/>
          <p:cNvSpPr txBox="1"/>
          <p:nvPr/>
        </p:nvSpPr>
        <p:spPr>
          <a:xfrm>
            <a:off x="1185056" y="2755584"/>
            <a:ext cx="88017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264;p50"/>
          <p:cNvSpPr txBox="1">
            <a:spLocks/>
          </p:cNvSpPr>
          <p:nvPr/>
        </p:nvSpPr>
        <p:spPr>
          <a:xfrm>
            <a:off x="1117600" y="4274784"/>
            <a:ext cx="17170400" cy="21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Google Sans"/>
              <a:buNone/>
            </a:pPr>
            <a:r>
              <a:rPr lang="en-US" sz="6000" dirty="0" err="1" smtClean="0">
                <a:solidFill>
                  <a:srgbClr val="202124"/>
                </a:solidFill>
              </a:rPr>
              <a:t>NgClass</a:t>
            </a:r>
            <a:r>
              <a:rPr lang="en-US" sz="6000" dirty="0" smtClean="0">
                <a:solidFill>
                  <a:srgbClr val="202124"/>
                </a:solidFill>
              </a:rPr>
              <a:t>                          </a:t>
            </a:r>
            <a:r>
              <a:rPr lang="en-US" sz="6000" dirty="0" err="1" smtClean="0">
                <a:solidFill>
                  <a:srgbClr val="202124"/>
                </a:solidFill>
              </a:rPr>
              <a:t>N</a:t>
            </a:r>
            <a:r>
              <a:rPr lang="en-US" sz="6000" dirty="0" err="1" smtClean="0">
                <a:solidFill>
                  <a:srgbClr val="202124"/>
                </a:solidFill>
              </a:rPr>
              <a:t>gStyle</a:t>
            </a:r>
            <a:r>
              <a:rPr lang="en-US" sz="6000" dirty="0" smtClean="0">
                <a:solidFill>
                  <a:srgbClr val="202124"/>
                </a:solidFill>
              </a:rPr>
              <a:t>                 </a:t>
            </a:r>
            <a:r>
              <a:rPr lang="en-US" sz="6000" dirty="0" err="1" smtClean="0">
                <a:solidFill>
                  <a:srgbClr val="202124"/>
                </a:solidFill>
              </a:rPr>
              <a:t>N</a:t>
            </a:r>
            <a:r>
              <a:rPr lang="en-US" sz="6000" dirty="0" err="1" smtClean="0">
                <a:solidFill>
                  <a:srgbClr val="202124"/>
                </a:solidFill>
              </a:rPr>
              <a:t>gModel</a:t>
            </a:r>
            <a:endParaRPr lang="en-US" sz="4000" dirty="0">
              <a:solidFill>
                <a:srgbClr val="202124"/>
              </a:solidFill>
            </a:endParaRPr>
          </a:p>
        </p:txBody>
      </p:sp>
      <p:pic>
        <p:nvPicPr>
          <p:cNvPr id="5" name="Google Shape;65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50" y="587454"/>
            <a:ext cx="3615549" cy="12604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-32266"/>
            <a:ext cx="1828800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0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>
            <a:spLocks noGrp="1"/>
          </p:cNvSpPr>
          <p:nvPr>
            <p:ph type="title" idx="4294967295"/>
          </p:nvPr>
        </p:nvSpPr>
        <p:spPr>
          <a:xfrm>
            <a:off x="1616825" y="6539275"/>
            <a:ext cx="134331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endParaRPr lang="en-US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026" name="Picture 2" descr="https://roadmap.sh/roadmaps/angul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609" y="-1762760"/>
            <a:ext cx="8820026" cy="130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2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>
            <a:spLocks noGrp="1"/>
          </p:cNvSpPr>
          <p:nvPr>
            <p:ph type="title" idx="4294967295"/>
          </p:nvPr>
        </p:nvSpPr>
        <p:spPr>
          <a:xfrm>
            <a:off x="1616825" y="6539275"/>
            <a:ext cx="134331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endParaRPr lang="en-US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449580"/>
            <a:ext cx="8879840" cy="887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3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>
            <a:spLocks noGrp="1"/>
          </p:cNvSpPr>
          <p:nvPr>
            <p:ph type="title" idx="4294967295"/>
          </p:nvPr>
        </p:nvSpPr>
        <p:spPr>
          <a:xfrm>
            <a:off x="1616825" y="6539275"/>
            <a:ext cx="134331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/>
            <a:r>
              <a:rPr lang="en-US" dirty="0" smtClean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What’s PWA?</a:t>
            </a:r>
            <a:endParaRPr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058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0"/>
          <p:cNvSpPr txBox="1"/>
          <p:nvPr/>
        </p:nvSpPr>
        <p:spPr>
          <a:xfrm>
            <a:off x="1185056" y="2755584"/>
            <a:ext cx="88017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264;p50"/>
          <p:cNvSpPr txBox="1">
            <a:spLocks/>
          </p:cNvSpPr>
          <p:nvPr/>
        </p:nvSpPr>
        <p:spPr>
          <a:xfrm>
            <a:off x="1185050" y="3453825"/>
            <a:ext cx="12987900" cy="21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Google Sans"/>
              <a:buNone/>
            </a:pPr>
            <a:endParaRPr lang="en-US" sz="4000" dirty="0">
              <a:solidFill>
                <a:srgbClr val="202124"/>
              </a:solidFill>
            </a:endParaRPr>
          </a:p>
        </p:txBody>
      </p:sp>
      <p:pic>
        <p:nvPicPr>
          <p:cNvPr id="7" name="Google Shape;18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0160" y="1847950"/>
            <a:ext cx="5678046" cy="6171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3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0"/>
          <p:cNvSpPr txBox="1"/>
          <p:nvPr/>
        </p:nvSpPr>
        <p:spPr>
          <a:xfrm>
            <a:off x="1185056" y="2755584"/>
            <a:ext cx="88017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657" name="Google Shape;65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50" y="587454"/>
            <a:ext cx="3615549" cy="12604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62;p50"/>
          <p:cNvSpPr txBox="1"/>
          <p:nvPr/>
        </p:nvSpPr>
        <p:spPr>
          <a:xfrm>
            <a:off x="3177198" y="5760225"/>
            <a:ext cx="3014100" cy="16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Mohamed </a:t>
            </a:r>
            <a:r>
              <a:rPr lang="en-US" sz="2000" dirty="0" err="1" smtClean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Amr</a:t>
            </a:r>
            <a:endParaRPr sz="200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</a:t>
            </a:r>
            <a:r>
              <a:rPr lang="en-US" sz="2000" dirty="0" err="1" smtClean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devmohamedamr</a:t>
            </a:r>
            <a:endParaRPr sz="200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264;p50"/>
          <p:cNvSpPr txBox="1">
            <a:spLocks/>
          </p:cNvSpPr>
          <p:nvPr/>
        </p:nvSpPr>
        <p:spPr>
          <a:xfrm>
            <a:off x="1185050" y="3453825"/>
            <a:ext cx="12987900" cy="21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lnSpc>
                <a:spcPct val="100000"/>
              </a:lnSpc>
              <a:buFont typeface="Google Sans"/>
              <a:buNone/>
            </a:pPr>
            <a:r>
              <a:rPr lang="en-US" sz="10000" smtClean="0">
                <a:solidFill>
                  <a:srgbClr val="202124"/>
                </a:solidFill>
              </a:rPr>
              <a:t>Thank You!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Google Sans"/>
              <a:buNone/>
            </a:pPr>
            <a:endParaRPr lang="en-US" sz="4000" dirty="0">
              <a:solidFill>
                <a:srgbClr val="202124"/>
              </a:solidFill>
            </a:endParaRPr>
          </a:p>
        </p:txBody>
      </p:sp>
      <p:pic>
        <p:nvPicPr>
          <p:cNvPr id="12" name="Google Shape;9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9103" y="5760224"/>
            <a:ext cx="1477937" cy="1432257"/>
          </a:xfrm>
          <a:prstGeom prst="ellipse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25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5E4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>
            <a:spLocks noGrp="1"/>
          </p:cNvSpPr>
          <p:nvPr>
            <p:ph type="title" idx="4294967295"/>
          </p:nvPr>
        </p:nvSpPr>
        <p:spPr>
          <a:xfrm>
            <a:off x="1616825" y="6539275"/>
            <a:ext cx="134331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/>
            <a:r>
              <a:rPr lang="en-US" dirty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What’s </a:t>
            </a:r>
            <a:r>
              <a:rPr lang="en-US" dirty="0" smtClean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SPA?</a:t>
            </a:r>
            <a:endParaRPr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0"/>
          <p:cNvSpPr txBox="1"/>
          <p:nvPr/>
        </p:nvSpPr>
        <p:spPr>
          <a:xfrm>
            <a:off x="1185056" y="2755584"/>
            <a:ext cx="88017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264;p50"/>
          <p:cNvSpPr txBox="1">
            <a:spLocks/>
          </p:cNvSpPr>
          <p:nvPr/>
        </p:nvSpPr>
        <p:spPr>
          <a:xfrm>
            <a:off x="1185050" y="3453825"/>
            <a:ext cx="12987900" cy="21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Google Sans"/>
              <a:buNone/>
            </a:pPr>
            <a:endParaRPr lang="en-US" sz="4000" dirty="0">
              <a:solidFill>
                <a:srgbClr val="20212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450" y="3753468"/>
            <a:ext cx="2695951" cy="2857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40" y="3753468"/>
            <a:ext cx="3288091" cy="2857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773" y="3735780"/>
            <a:ext cx="2875587" cy="28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B867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 idx="4294967295"/>
          </p:nvPr>
        </p:nvSpPr>
        <p:spPr>
          <a:xfrm>
            <a:off x="1616829" y="6539275"/>
            <a:ext cx="129588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Typescript</a:t>
            </a:r>
            <a:endParaRPr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227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5;p47"/>
          <p:cNvSpPr txBox="1">
            <a:spLocks/>
          </p:cNvSpPr>
          <p:nvPr/>
        </p:nvSpPr>
        <p:spPr>
          <a:xfrm>
            <a:off x="1616829" y="6539275"/>
            <a:ext cx="129588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Angular directive?</a:t>
            </a:r>
          </a:p>
        </p:txBody>
      </p:sp>
    </p:spTree>
    <p:extLst>
      <p:ext uri="{BB962C8B-B14F-4D97-AF65-F5344CB8AC3E}">
        <p14:creationId xmlns:p14="http://schemas.microsoft.com/office/powerpoint/2010/main" val="377964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0"/>
          <p:cNvSpPr txBox="1"/>
          <p:nvPr/>
        </p:nvSpPr>
        <p:spPr>
          <a:xfrm>
            <a:off x="0" y="2755583"/>
            <a:ext cx="88017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264;p50"/>
          <p:cNvSpPr txBox="1">
            <a:spLocks/>
          </p:cNvSpPr>
          <p:nvPr/>
        </p:nvSpPr>
        <p:spPr>
          <a:xfrm>
            <a:off x="-6" y="3453824"/>
            <a:ext cx="12987900" cy="21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Google Sans"/>
              <a:buNone/>
            </a:pPr>
            <a:endParaRPr lang="en-US" sz="4000" dirty="0">
              <a:solidFill>
                <a:srgbClr val="202124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781664" y="3142763"/>
            <a:ext cx="3881120" cy="374571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61140" y="3142762"/>
            <a:ext cx="3881120" cy="374571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structure</a:t>
            </a:r>
            <a:endParaRPr lang="en-US" sz="4400" dirty="0"/>
          </a:p>
        </p:txBody>
      </p:sp>
      <p:sp>
        <p:nvSpPr>
          <p:cNvPr id="9" name="Oval 8"/>
          <p:cNvSpPr/>
          <p:nvPr/>
        </p:nvSpPr>
        <p:spPr>
          <a:xfrm>
            <a:off x="12245690" y="3142762"/>
            <a:ext cx="3881120" cy="3745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Attribute </a:t>
            </a:r>
            <a:endParaRPr lang="en-US" dirty="0"/>
          </a:p>
        </p:txBody>
      </p:sp>
      <p:pic>
        <p:nvPicPr>
          <p:cNvPr id="10" name="Google Shape;65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50" y="587454"/>
            <a:ext cx="3615549" cy="1260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55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B867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title" idx="4294967295"/>
          </p:nvPr>
        </p:nvSpPr>
        <p:spPr>
          <a:xfrm>
            <a:off x="1616829" y="6539275"/>
            <a:ext cx="12958800" cy="14541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Angular </a:t>
            </a:r>
            <a:r>
              <a:rPr lang="en-US" dirty="0" smtClean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component?</a:t>
            </a:r>
            <a:endParaRPr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0"/>
          <p:cNvSpPr txBox="1"/>
          <p:nvPr/>
        </p:nvSpPr>
        <p:spPr>
          <a:xfrm>
            <a:off x="1185056" y="2755584"/>
            <a:ext cx="88017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0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264;p50"/>
          <p:cNvSpPr txBox="1">
            <a:spLocks/>
          </p:cNvSpPr>
          <p:nvPr/>
        </p:nvSpPr>
        <p:spPr>
          <a:xfrm>
            <a:off x="1185050" y="3453825"/>
            <a:ext cx="12987900" cy="21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●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○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419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Font typeface="Google Sans"/>
              <a:buChar char="■"/>
              <a:defRPr sz="30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Google Sans"/>
              <a:buNone/>
            </a:pPr>
            <a:endParaRPr lang="en-US" sz="4000" dirty="0">
              <a:solidFill>
                <a:srgbClr val="20212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19" y="0"/>
            <a:ext cx="10901430" cy="10157236"/>
          </a:xfrm>
          <a:prstGeom prst="rect">
            <a:avLst/>
          </a:prstGeom>
        </p:spPr>
      </p:pic>
      <p:pic>
        <p:nvPicPr>
          <p:cNvPr id="5" name="Google Shape;65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050" y="587454"/>
            <a:ext cx="3615549" cy="1260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5;p47"/>
          <p:cNvSpPr txBox="1">
            <a:spLocks/>
          </p:cNvSpPr>
          <p:nvPr/>
        </p:nvSpPr>
        <p:spPr>
          <a:xfrm>
            <a:off x="1616829" y="6539275"/>
            <a:ext cx="129588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100" b="0" i="0" u="none" strike="noStrike" cap="non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r>
              <a:rPr lang="en-US" dirty="0" smtClean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Angular structure </a:t>
            </a:r>
            <a:r>
              <a:rPr lang="en-US" dirty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directive</a:t>
            </a:r>
            <a:r>
              <a:rPr lang="en-US" dirty="0" smtClean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  <a:endParaRPr lang="en-US" dirty="0">
              <a:solidFill>
                <a:srgbClr val="20212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003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I/O19 Sessions Slides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38FF7"/>
      </a:accent1>
      <a:accent2>
        <a:srgbClr val="F6BD41"/>
      </a:accent2>
      <a:accent3>
        <a:srgbClr val="EC5E4F"/>
      </a:accent3>
      <a:accent4>
        <a:srgbClr val="65B867"/>
      </a:accent4>
      <a:accent5>
        <a:srgbClr val="121215"/>
      </a:accent5>
      <a:accent6>
        <a:srgbClr val="E3E3E3"/>
      </a:accent6>
      <a:hlink>
        <a:srgbClr val="538FF7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538</Words>
  <Application>Microsoft Office PowerPoint</Application>
  <PresentationFormat>Custom</PresentationFormat>
  <Paragraphs>56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Roboto</vt:lpstr>
      <vt:lpstr>Google Sans Medium</vt:lpstr>
      <vt:lpstr>Arial</vt:lpstr>
      <vt:lpstr>Google Sans</vt:lpstr>
      <vt:lpstr>I/O19 Sessions Slides</vt:lpstr>
      <vt:lpstr>PowerPoint Presentation</vt:lpstr>
      <vt:lpstr>What’s SPA?</vt:lpstr>
      <vt:lpstr>PowerPoint Presentation</vt:lpstr>
      <vt:lpstr>Typescript</vt:lpstr>
      <vt:lpstr>PowerPoint Presentation</vt:lpstr>
      <vt:lpstr>PowerPoint Presentation</vt:lpstr>
      <vt:lpstr>Angular component?</vt:lpstr>
      <vt:lpstr>PowerPoint Presentation</vt:lpstr>
      <vt:lpstr>PowerPoint Presentation</vt:lpstr>
      <vt:lpstr>PowerPoint Presentation</vt:lpstr>
      <vt:lpstr>Angular attribute directive?</vt:lpstr>
      <vt:lpstr>PowerPoint Presentation</vt:lpstr>
      <vt:lpstr>PowerPoint Presentation</vt:lpstr>
      <vt:lpstr>PowerPoint Presentation</vt:lpstr>
      <vt:lpstr>What’s PWA?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islam</cp:lastModifiedBy>
  <cp:revision>26</cp:revision>
  <dcterms:modified xsi:type="dcterms:W3CDTF">2022-07-30T10:59:11Z</dcterms:modified>
</cp:coreProperties>
</file>